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65" r:id="rId4"/>
    <p:sldId id="260" r:id="rId5"/>
    <p:sldId id="258" r:id="rId6"/>
    <p:sldId id="266" r:id="rId7"/>
    <p:sldId id="264" r:id="rId8"/>
    <p:sldId id="267" r:id="rId9"/>
    <p:sldId id="261" r:id="rId10"/>
    <p:sldId id="268" r:id="rId11"/>
    <p:sldId id="262" r:id="rId12"/>
    <p:sldId id="263"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9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DAFDCE29-1915-49DF-B9F8-F52681489B86}" type="datetimeFigureOut">
              <a:rPr lang="en-US" smtClean="0"/>
              <a:pPr/>
              <a:t>4/15/2013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067DC0F5-DC60-4811-8397-7F68DCB7175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AFDCE29-1915-49DF-B9F8-F52681489B86}" type="datetimeFigureOut">
              <a:rPr lang="en-US" smtClean="0"/>
              <a:pPr/>
              <a:t>4/15/2013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7DC0F5-DC60-4811-8397-7F68DCB7175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AFDCE29-1915-49DF-B9F8-F52681489B86}" type="datetimeFigureOut">
              <a:rPr lang="en-US" smtClean="0"/>
              <a:pPr/>
              <a:t>4/15/2013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7DC0F5-DC60-4811-8397-7F68DCB7175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AFDCE29-1915-49DF-B9F8-F52681489B86}" type="datetimeFigureOut">
              <a:rPr lang="en-US" smtClean="0"/>
              <a:pPr/>
              <a:t>4/15/2013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7DC0F5-DC60-4811-8397-7F68DCB7175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AFDCE29-1915-49DF-B9F8-F52681489B86}" type="datetimeFigureOut">
              <a:rPr lang="en-US" smtClean="0"/>
              <a:pPr/>
              <a:t>4/15/2013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7DC0F5-DC60-4811-8397-7F68DCB7175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AFDCE29-1915-49DF-B9F8-F52681489B86}" type="datetimeFigureOut">
              <a:rPr lang="en-US" smtClean="0"/>
              <a:pPr/>
              <a:t>4/15/2013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7DC0F5-DC60-4811-8397-7F68DCB7175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AFDCE29-1915-49DF-B9F8-F52681489B86}" type="datetimeFigureOut">
              <a:rPr lang="en-US" smtClean="0"/>
              <a:pPr/>
              <a:t>4/15/2013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67DC0F5-DC60-4811-8397-7F68DCB7175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AFDCE29-1915-49DF-B9F8-F52681489B86}" type="datetimeFigureOut">
              <a:rPr lang="en-US" smtClean="0"/>
              <a:pPr/>
              <a:t>4/15/2013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67DC0F5-DC60-4811-8397-7F68DCB7175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FDCE29-1915-49DF-B9F8-F52681489B86}" type="datetimeFigureOut">
              <a:rPr lang="en-US" smtClean="0"/>
              <a:pPr/>
              <a:t>4/15/2013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67DC0F5-DC60-4811-8397-7F68DCB7175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AFDCE29-1915-49DF-B9F8-F52681489B86}" type="datetimeFigureOut">
              <a:rPr lang="en-US" smtClean="0"/>
              <a:pPr/>
              <a:t>4/15/2013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7DC0F5-DC60-4811-8397-7F68DCB7175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AFDCE29-1915-49DF-B9F8-F52681489B86}" type="datetimeFigureOut">
              <a:rPr lang="en-US" smtClean="0"/>
              <a:pPr/>
              <a:t>4/15/2013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067DC0F5-DC60-4811-8397-7F68DCB71754}"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AFDCE29-1915-49DF-B9F8-F52681489B86}" type="datetimeFigureOut">
              <a:rPr lang="en-US" smtClean="0"/>
              <a:pPr/>
              <a:t>4/15/2013</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67DC0F5-DC60-4811-8397-7F68DCB71754}"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Pregnancy Testing</a:t>
            </a:r>
            <a:br>
              <a:rPr lang="en-US" dirty="0" smtClean="0"/>
            </a:br>
            <a:r>
              <a:rPr lang="en-US" dirty="0" smtClean="0"/>
              <a:t>(</a:t>
            </a:r>
            <a:r>
              <a:rPr lang="en-US" dirty="0" err="1" smtClean="0"/>
              <a:t>hCG</a:t>
            </a:r>
            <a:r>
              <a:rPr lang="en-US" dirty="0" smtClean="0"/>
              <a:t>)</a:t>
            </a:r>
            <a:endParaRPr lang="en-US" dirty="0"/>
          </a:p>
        </p:txBody>
      </p:sp>
      <p:sp>
        <p:nvSpPr>
          <p:cNvPr id="3" name="Subtitle 2"/>
          <p:cNvSpPr>
            <a:spLocks noGrp="1"/>
          </p:cNvSpPr>
          <p:nvPr>
            <p:ph type="subTitle" idx="1"/>
          </p:nvPr>
        </p:nvSpPr>
        <p:spPr>
          <a:xfrm>
            <a:off x="533400" y="3352800"/>
            <a:ext cx="7854696" cy="962464"/>
          </a:xfrm>
        </p:spPr>
        <p:txBody>
          <a:bodyPr>
            <a:normAutofit/>
          </a:bodyPr>
          <a:lstStyle/>
          <a:p>
            <a:pPr algn="ctr"/>
            <a:r>
              <a:rPr lang="en-US" sz="4400" dirty="0" err="1" smtClean="0"/>
              <a:t>QuPID</a:t>
            </a:r>
            <a:r>
              <a:rPr lang="en-US" sz="4400" dirty="0" smtClean="0"/>
              <a:t> Plus One-Step</a:t>
            </a:r>
            <a:endParaRPr lang="en-US" sz="4400" dirty="0"/>
          </a:p>
        </p:txBody>
      </p:sp>
      <p:pic>
        <p:nvPicPr>
          <p:cNvPr id="4" name="Picture 3" descr="hcg.bmp"/>
          <p:cNvPicPr>
            <a:picLocks noChangeAspect="1"/>
          </p:cNvPicPr>
          <p:nvPr/>
        </p:nvPicPr>
        <p:blipFill>
          <a:blip r:embed="rId2" cstate="print"/>
          <a:srcRect l="12469" t="5854" r="9352" b="5854"/>
          <a:stretch>
            <a:fillRect/>
          </a:stretch>
        </p:blipFill>
        <p:spPr>
          <a:xfrm>
            <a:off x="3200400" y="4419600"/>
            <a:ext cx="2819400" cy="1695397"/>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400" dirty="0" smtClean="0"/>
              <a:t>Documentation of Patient and QC Results</a:t>
            </a:r>
            <a:endParaRPr lang="en-US" sz="4400" dirty="0"/>
          </a:p>
        </p:txBody>
      </p:sp>
      <p:sp>
        <p:nvSpPr>
          <p:cNvPr id="3" name="Content Placeholder 2"/>
          <p:cNvSpPr>
            <a:spLocks noGrp="1"/>
          </p:cNvSpPr>
          <p:nvPr>
            <p:ph idx="1"/>
          </p:nvPr>
        </p:nvSpPr>
        <p:spPr/>
        <p:txBody>
          <a:bodyPr>
            <a:normAutofit lnSpcReduction="10000"/>
          </a:bodyPr>
          <a:lstStyle/>
          <a:p>
            <a:r>
              <a:rPr lang="en-US" dirty="0" smtClean="0"/>
              <a:t>POCT personnel performing the pregnancy test must document patient results on the patient result log.</a:t>
            </a:r>
          </a:p>
          <a:p>
            <a:r>
              <a:rPr lang="en-US" dirty="0" smtClean="0"/>
              <a:t>Must document the results of the internal quality control (Control Zone).  </a:t>
            </a:r>
            <a:r>
              <a:rPr lang="en-US" b="1" dirty="0" smtClean="0"/>
              <a:t>Do not report patient results unless quality control is acceptable</a:t>
            </a:r>
            <a:r>
              <a:rPr lang="en-US" dirty="0" smtClean="0"/>
              <a:t>.</a:t>
            </a:r>
          </a:p>
          <a:p>
            <a:r>
              <a:rPr lang="en-US" dirty="0" smtClean="0"/>
              <a:t>The test log must also include the date of testing, testing personnel initials, provider, sign or symptom, patient initials, patient’s medical record number and EHR entry.</a:t>
            </a:r>
          </a:p>
          <a:p>
            <a:r>
              <a:rPr lang="en-US" b="1" dirty="0" smtClean="0"/>
              <a:t>All patient and performance control results must be entered into EHR or RPMS.</a:t>
            </a:r>
            <a:r>
              <a:rPr lang="en-US" dirty="0" smtClean="0"/>
              <a: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153400" cy="990600"/>
          </a:xfrm>
        </p:spPr>
        <p:txBody>
          <a:bodyPr>
            <a:noAutofit/>
          </a:bodyPr>
          <a:lstStyle/>
          <a:p>
            <a:pPr algn="ctr"/>
            <a:r>
              <a:rPr lang="en-US" sz="4400" dirty="0" smtClean="0"/>
              <a:t>Interfering Substances &amp; Limitations</a:t>
            </a:r>
            <a:endParaRPr lang="en-US" sz="4400" dirty="0"/>
          </a:p>
        </p:txBody>
      </p:sp>
      <p:sp>
        <p:nvSpPr>
          <p:cNvPr id="3" name="Content Placeholder 2"/>
          <p:cNvSpPr>
            <a:spLocks noGrp="1"/>
          </p:cNvSpPr>
          <p:nvPr>
            <p:ph idx="1"/>
          </p:nvPr>
        </p:nvSpPr>
        <p:spPr>
          <a:xfrm>
            <a:off x="457200" y="1828800"/>
            <a:ext cx="8229600" cy="4495800"/>
          </a:xfrm>
        </p:spPr>
        <p:txBody>
          <a:bodyPr>
            <a:noAutofit/>
          </a:bodyPr>
          <a:lstStyle/>
          <a:p>
            <a:pPr marL="514350" indent="-514350">
              <a:buFont typeface="+mj-lt"/>
              <a:buAutoNum type="arabicPeriod"/>
            </a:pPr>
            <a:r>
              <a:rPr lang="en-US" sz="1800" dirty="0" smtClean="0"/>
              <a:t>High urine </a:t>
            </a:r>
            <a:r>
              <a:rPr lang="en-US" sz="1800" dirty="0" err="1" smtClean="0"/>
              <a:t>hCG</a:t>
            </a:r>
            <a:r>
              <a:rPr lang="en-US" sz="1800" dirty="0" smtClean="0"/>
              <a:t> levels may occur in patients suffering from Chorionic </a:t>
            </a:r>
            <a:r>
              <a:rPr lang="en-US" sz="1800" dirty="0" err="1" smtClean="0"/>
              <a:t>Epithelioma</a:t>
            </a:r>
            <a:r>
              <a:rPr lang="en-US" sz="1800" dirty="0" smtClean="0"/>
              <a:t> or </a:t>
            </a:r>
            <a:r>
              <a:rPr lang="en-US" sz="1800" dirty="0" err="1" smtClean="0"/>
              <a:t>Hydatid</a:t>
            </a:r>
            <a:r>
              <a:rPr lang="en-US" sz="1800" dirty="0" smtClean="0"/>
              <a:t> mole. In these cases a false positive may occur.</a:t>
            </a:r>
          </a:p>
          <a:p>
            <a:pPr marL="514350" indent="-514350">
              <a:buFont typeface="+mj-lt"/>
              <a:buAutoNum type="arabicPeriod"/>
            </a:pPr>
            <a:r>
              <a:rPr lang="en-US" sz="1800" dirty="0" smtClean="0"/>
              <a:t>Normal pregnancy cannot be distinguish from an ectopic pregnancy based </a:t>
            </a:r>
            <a:r>
              <a:rPr lang="en-US" sz="1800" dirty="0" err="1" smtClean="0"/>
              <a:t>hCG</a:t>
            </a:r>
            <a:r>
              <a:rPr lang="en-US" sz="1800" dirty="0" smtClean="0"/>
              <a:t> levels alone. Spontaneous miscarriage may also cause confusion in interpreting assay results.</a:t>
            </a:r>
          </a:p>
          <a:p>
            <a:pPr marL="514350" indent="-514350">
              <a:buFont typeface="+mj-lt"/>
              <a:buAutoNum type="arabicPeriod"/>
            </a:pPr>
            <a:r>
              <a:rPr lang="en-US" sz="1800" dirty="0" smtClean="0"/>
              <a:t>Excretion of </a:t>
            </a:r>
            <a:r>
              <a:rPr lang="en-US" sz="1800" dirty="0" err="1" smtClean="0"/>
              <a:t>hCG</a:t>
            </a:r>
            <a:r>
              <a:rPr lang="en-US" sz="1800" dirty="0" smtClean="0"/>
              <a:t> is often decreased  in extra uterine pregnancy, toxemia of pregnancy or threatened abortion. Such circumstances can yield false negative results.</a:t>
            </a:r>
          </a:p>
          <a:p>
            <a:pPr marL="514350" indent="-514350">
              <a:buFont typeface="+mj-lt"/>
              <a:buAutoNum type="arabicPeriod"/>
            </a:pPr>
            <a:r>
              <a:rPr lang="en-US" sz="1800" dirty="0" err="1" smtClean="0"/>
              <a:t>hCG</a:t>
            </a:r>
            <a:r>
              <a:rPr lang="en-US" sz="1800" dirty="0" smtClean="0"/>
              <a:t> levels may remain detectable for several weeks after normal delivery, delivery by caesarean section, spontaneous abortion, therapeutic abortion of </a:t>
            </a:r>
            <a:r>
              <a:rPr lang="en-US" sz="1800" dirty="0" err="1" smtClean="0"/>
              <a:t>hCG</a:t>
            </a:r>
            <a:r>
              <a:rPr lang="en-US" sz="1800" dirty="0" smtClean="0"/>
              <a:t> injections.</a:t>
            </a:r>
          </a:p>
          <a:p>
            <a:pPr marL="514350" indent="-514350">
              <a:buFont typeface="+mj-lt"/>
              <a:buAutoNum type="arabicPeriod"/>
            </a:pPr>
            <a:r>
              <a:rPr lang="en-US" sz="1800" dirty="0" smtClean="0"/>
              <a:t>Positive results from early pregnancy may later prove negative due to natural termination of the pregnancy.  This is estimated to occur in 22% of clinically unrecognized pregnancies and 31% of pregnancies overall. </a:t>
            </a:r>
            <a:endParaRPr lang="en-US" sz="18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smtClean="0"/>
              <a:t>Expected Results</a:t>
            </a:r>
            <a:endParaRPr lang="en-US" sz="4400" dirty="0"/>
          </a:p>
        </p:txBody>
      </p:sp>
      <p:sp>
        <p:nvSpPr>
          <p:cNvPr id="3" name="Content Placeholder 2"/>
          <p:cNvSpPr>
            <a:spLocks noGrp="1"/>
          </p:cNvSpPr>
          <p:nvPr>
            <p:ph idx="1"/>
          </p:nvPr>
        </p:nvSpPr>
        <p:spPr/>
        <p:txBody>
          <a:bodyPr>
            <a:normAutofit/>
          </a:bodyPr>
          <a:lstStyle/>
          <a:p>
            <a:r>
              <a:rPr lang="en-US" sz="2400" dirty="0" smtClean="0"/>
              <a:t>Healthy men and non-pregnant women do not have detectable </a:t>
            </a:r>
            <a:r>
              <a:rPr lang="en-US" sz="2400" dirty="0" err="1" smtClean="0"/>
              <a:t>hCG</a:t>
            </a:r>
            <a:r>
              <a:rPr lang="en-US" sz="2400" dirty="0" smtClean="0"/>
              <a:t> levels by the </a:t>
            </a:r>
            <a:r>
              <a:rPr lang="en-US" sz="2400" dirty="0" err="1" smtClean="0"/>
              <a:t>Stanbio</a:t>
            </a:r>
            <a:r>
              <a:rPr lang="en-US" sz="2400" dirty="0" smtClean="0"/>
              <a:t> </a:t>
            </a:r>
            <a:r>
              <a:rPr lang="en-US" sz="2400" dirty="0" err="1" smtClean="0"/>
              <a:t>QuPID</a:t>
            </a:r>
            <a:r>
              <a:rPr lang="en-US" sz="2400" dirty="0" smtClean="0"/>
              <a:t> Plus Test. </a:t>
            </a:r>
          </a:p>
          <a:p>
            <a:r>
              <a:rPr lang="en-US" sz="2400" dirty="0" smtClean="0"/>
              <a:t>In normal pregnancy, levels of 20 </a:t>
            </a:r>
            <a:r>
              <a:rPr lang="en-US" sz="2400" dirty="0" err="1" smtClean="0"/>
              <a:t>mIU</a:t>
            </a:r>
            <a:r>
              <a:rPr lang="en-US" sz="2400" dirty="0" smtClean="0"/>
              <a:t>/</a:t>
            </a:r>
            <a:r>
              <a:rPr lang="en-US" sz="2400" dirty="0" err="1" smtClean="0"/>
              <a:t>mL</a:t>
            </a:r>
            <a:r>
              <a:rPr lang="en-US" sz="2400" dirty="0" smtClean="0"/>
              <a:t> </a:t>
            </a:r>
            <a:r>
              <a:rPr lang="en-US" sz="2400" dirty="0" err="1" smtClean="0"/>
              <a:t>hCG</a:t>
            </a:r>
            <a:r>
              <a:rPr lang="en-US" sz="2400" dirty="0" smtClean="0"/>
              <a:t> can be reached 2 to 3 days before the first missed menstrual period.  The test can detect </a:t>
            </a:r>
            <a:r>
              <a:rPr lang="en-US" sz="2400" dirty="0" err="1" smtClean="0"/>
              <a:t>hCG</a:t>
            </a:r>
            <a:r>
              <a:rPr lang="en-US" sz="2400" dirty="0" smtClean="0"/>
              <a:t> concentrations of 20 </a:t>
            </a:r>
            <a:r>
              <a:rPr lang="en-US" sz="2400" dirty="0" err="1" smtClean="0"/>
              <a:t>mIU</a:t>
            </a:r>
            <a:r>
              <a:rPr lang="en-US" sz="2400" dirty="0" smtClean="0"/>
              <a:t>/</a:t>
            </a:r>
            <a:r>
              <a:rPr lang="en-US" sz="2400" dirty="0" err="1" smtClean="0"/>
              <a:t>mL</a:t>
            </a:r>
            <a:r>
              <a:rPr lang="en-US" sz="2400" dirty="0" smtClean="0"/>
              <a:t> and greater in urine specimens.</a:t>
            </a:r>
          </a:p>
          <a:p>
            <a:r>
              <a:rPr lang="en-US" sz="2400" dirty="0" err="1" smtClean="0"/>
              <a:t>hCG</a:t>
            </a:r>
            <a:r>
              <a:rPr lang="en-US" sz="2400" dirty="0" smtClean="0"/>
              <a:t> levels peak about 8 weeks after the last menstrual period and then decline to lower values during the remainder of the pregnancy.</a:t>
            </a:r>
          </a:p>
          <a:p>
            <a:r>
              <a:rPr lang="en-US" sz="2400" dirty="0" smtClean="0"/>
              <a:t>Following delivery, </a:t>
            </a:r>
            <a:r>
              <a:rPr lang="en-US" sz="2400" dirty="0" err="1" smtClean="0"/>
              <a:t>hCG</a:t>
            </a:r>
            <a:r>
              <a:rPr lang="en-US" sz="2400" dirty="0" smtClean="0"/>
              <a:t> levels rapidly decrease and usually return to normal within days after parturition.</a:t>
            </a:r>
            <a:endParaRPr lang="en-US" sz="2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smtClean="0"/>
              <a:t>Principle</a:t>
            </a:r>
            <a:endParaRPr lang="en-US" sz="4400" dirty="0"/>
          </a:p>
        </p:txBody>
      </p:sp>
      <p:sp>
        <p:nvSpPr>
          <p:cNvPr id="3" name="Content Placeholder 2"/>
          <p:cNvSpPr>
            <a:spLocks noGrp="1"/>
          </p:cNvSpPr>
          <p:nvPr>
            <p:ph idx="1"/>
          </p:nvPr>
        </p:nvSpPr>
        <p:spPr/>
        <p:txBody>
          <a:bodyPr>
            <a:normAutofit fontScale="92500" lnSpcReduction="10000"/>
          </a:bodyPr>
          <a:lstStyle/>
          <a:p>
            <a:r>
              <a:rPr lang="en-US" sz="2800" dirty="0" smtClean="0"/>
              <a:t>Human chorionic </a:t>
            </a:r>
            <a:r>
              <a:rPr lang="en-US" sz="2800" dirty="0" err="1" smtClean="0"/>
              <a:t>gonadotropin</a:t>
            </a:r>
            <a:r>
              <a:rPr lang="en-US" sz="2800" dirty="0" smtClean="0"/>
              <a:t> (</a:t>
            </a:r>
            <a:r>
              <a:rPr lang="en-US" sz="2800" dirty="0" err="1" smtClean="0"/>
              <a:t>hCG</a:t>
            </a:r>
            <a:r>
              <a:rPr lang="en-US" sz="2800" dirty="0" smtClean="0"/>
              <a:t>) is a hormone secreted by the developing placenta shortly after fertilization. During normal pregnancy, </a:t>
            </a:r>
            <a:r>
              <a:rPr lang="en-US" sz="2800" dirty="0" err="1" smtClean="0"/>
              <a:t>hCG</a:t>
            </a:r>
            <a:r>
              <a:rPr lang="en-US" sz="2800" dirty="0" smtClean="0"/>
              <a:t> can be detected as early as 6 days following conception, doubling every 1.3 to 2 days. The </a:t>
            </a:r>
            <a:r>
              <a:rPr lang="en-US" sz="2800" dirty="0" err="1" smtClean="0"/>
              <a:t>Stanbio</a:t>
            </a:r>
            <a:r>
              <a:rPr lang="en-US" sz="2800" dirty="0" smtClean="0"/>
              <a:t> </a:t>
            </a:r>
            <a:r>
              <a:rPr lang="en-US" sz="2800" dirty="0" err="1" smtClean="0"/>
              <a:t>QuPID</a:t>
            </a:r>
            <a:r>
              <a:rPr lang="en-US" sz="2800" dirty="0" smtClean="0"/>
              <a:t> Plus One-Step pregnancy test is a qualitative immunoassay that utilizes monoclonal and polyclonal antibody reagents to selectively detect elevated levels of </a:t>
            </a:r>
            <a:r>
              <a:rPr lang="en-US" sz="2800" dirty="0" err="1" smtClean="0"/>
              <a:t>hCG</a:t>
            </a:r>
            <a:r>
              <a:rPr lang="en-US" sz="2800" dirty="0" smtClean="0"/>
              <a:t>.  </a:t>
            </a:r>
          </a:p>
          <a:p>
            <a:r>
              <a:rPr lang="en-US" sz="2800" dirty="0" smtClean="0"/>
              <a:t>For the qualitative determination of </a:t>
            </a:r>
            <a:r>
              <a:rPr lang="en-US" sz="2800" dirty="0" err="1" smtClean="0"/>
              <a:t>hCG</a:t>
            </a:r>
            <a:r>
              <a:rPr lang="en-US" sz="2800" dirty="0" smtClean="0"/>
              <a:t> in the urine in the early detection of pregnancy.</a:t>
            </a:r>
            <a:endParaRPr lang="en-US" sz="2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smtClean="0"/>
              <a:t>Policy</a:t>
            </a:r>
            <a:endParaRPr lang="en-US" sz="4400" dirty="0"/>
          </a:p>
        </p:txBody>
      </p:sp>
      <p:sp>
        <p:nvSpPr>
          <p:cNvPr id="3" name="Content Placeholder 2"/>
          <p:cNvSpPr>
            <a:spLocks noGrp="1"/>
          </p:cNvSpPr>
          <p:nvPr>
            <p:ph idx="1"/>
          </p:nvPr>
        </p:nvSpPr>
        <p:spPr/>
        <p:txBody>
          <a:bodyPr/>
          <a:lstStyle/>
          <a:p>
            <a:r>
              <a:rPr lang="en-US" dirty="0" smtClean="0"/>
              <a:t>Urine pregnancy test will be performed utilizing the </a:t>
            </a:r>
            <a:r>
              <a:rPr lang="en-US" dirty="0" err="1" smtClean="0"/>
              <a:t>QuPID</a:t>
            </a:r>
            <a:r>
              <a:rPr lang="en-US" dirty="0" smtClean="0"/>
              <a:t> Plus test kit.</a:t>
            </a:r>
          </a:p>
          <a:p>
            <a:r>
              <a:rPr lang="en-US" dirty="0" smtClean="0"/>
              <a:t>Only nursing and medical staff who have had training will perform the test.</a:t>
            </a:r>
          </a:p>
          <a:p>
            <a:r>
              <a:rPr lang="en-US" dirty="0" smtClean="0"/>
              <a:t>Urine pregnancy testing is for screening purposes only.</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smtClean="0"/>
              <a:t>Storage and Stability</a:t>
            </a:r>
            <a:endParaRPr lang="en-US" sz="4400" dirty="0"/>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sz="2000" dirty="0" smtClean="0"/>
              <a:t>Each </a:t>
            </a:r>
            <a:r>
              <a:rPr lang="en-US" sz="2000" dirty="0" err="1" smtClean="0"/>
              <a:t>QuPID</a:t>
            </a:r>
            <a:r>
              <a:rPr lang="en-US" sz="2000" dirty="0" smtClean="0"/>
              <a:t> plus test is stable until the expiration date on the foil pouch when stored at room temperature.</a:t>
            </a:r>
          </a:p>
          <a:p>
            <a:pPr marL="514350" indent="-514350">
              <a:buFont typeface="+mj-lt"/>
              <a:buAutoNum type="arabicPeriod"/>
            </a:pPr>
            <a:endParaRPr lang="en-US" sz="2000" dirty="0" smtClean="0"/>
          </a:p>
          <a:p>
            <a:pPr marL="514350" indent="-514350">
              <a:buFont typeface="+mj-lt"/>
              <a:buAutoNum type="arabicPeriod"/>
            </a:pPr>
            <a:r>
              <a:rPr lang="en-US" sz="2000" dirty="0" smtClean="0"/>
              <a:t>Do not use beyond the expiration date printed on the kit or foil pouch.</a:t>
            </a:r>
          </a:p>
          <a:p>
            <a:pPr marL="514350" indent="-514350">
              <a:buFont typeface="+mj-lt"/>
              <a:buAutoNum type="arabicPeriod"/>
            </a:pPr>
            <a:endParaRPr lang="en-US" sz="2000" dirty="0" smtClean="0"/>
          </a:p>
          <a:p>
            <a:pPr marL="514350" indent="-514350">
              <a:buFont typeface="+mj-lt"/>
              <a:buAutoNum type="arabicPeriod"/>
            </a:pPr>
            <a:r>
              <a:rPr lang="en-US" sz="2000" dirty="0" smtClean="0"/>
              <a:t>Do not remove the test device from the pouch until needed.</a:t>
            </a:r>
          </a:p>
          <a:p>
            <a:pPr marL="514350" indent="-514350">
              <a:buFont typeface="+mj-lt"/>
              <a:buAutoNum type="arabicPeriod"/>
            </a:pPr>
            <a:endParaRPr lang="en-US" sz="2000" dirty="0" smtClean="0"/>
          </a:p>
          <a:p>
            <a:pPr marL="514350" indent="-514350">
              <a:buFont typeface="+mj-lt"/>
              <a:buAutoNum type="arabicPeriod"/>
            </a:pPr>
            <a:r>
              <a:rPr lang="en-US" sz="2000" dirty="0" smtClean="0"/>
              <a:t>Do not use test device which have become wet or has been left out for more than </a:t>
            </a:r>
            <a:r>
              <a:rPr lang="en-US" sz="2000" b="1" dirty="0" smtClean="0"/>
              <a:t>24 HOURS</a:t>
            </a:r>
            <a:r>
              <a:rPr lang="en-US" sz="2000" dirty="0" smtClean="0"/>
              <a:t>. </a:t>
            </a:r>
            <a:endParaRPr lang="en-US" sz="2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smtClean="0"/>
              <a:t>Specimen</a:t>
            </a:r>
            <a:r>
              <a:rPr lang="en-US" sz="3200" dirty="0" smtClean="0"/>
              <a:t> </a:t>
            </a:r>
            <a:r>
              <a:rPr lang="en-US" sz="4400" dirty="0" smtClean="0"/>
              <a:t>Collection</a:t>
            </a:r>
            <a:endParaRPr lang="en-US" sz="4400" dirty="0"/>
          </a:p>
        </p:txBody>
      </p:sp>
      <p:sp>
        <p:nvSpPr>
          <p:cNvPr id="3" name="Content Placeholder 2"/>
          <p:cNvSpPr>
            <a:spLocks noGrp="1"/>
          </p:cNvSpPr>
          <p:nvPr>
            <p:ph idx="1"/>
          </p:nvPr>
        </p:nvSpPr>
        <p:spPr>
          <a:solidFill>
            <a:schemeClr val="bg1"/>
          </a:solidFill>
          <a:ln>
            <a:solidFill>
              <a:schemeClr val="bg1"/>
            </a:solidFill>
          </a:ln>
        </p:spPr>
        <p:txBody>
          <a:bodyPr>
            <a:normAutofit/>
          </a:bodyPr>
          <a:lstStyle/>
          <a:p>
            <a:pPr marL="514350" indent="-514350">
              <a:buAutoNum type="arabicPeriod"/>
            </a:pPr>
            <a:r>
              <a:rPr lang="en-US" sz="2400" dirty="0" smtClean="0"/>
              <a:t>Urine specimen must be collected in a clean, dry container without preservatives.</a:t>
            </a:r>
          </a:p>
          <a:p>
            <a:pPr marL="514350" indent="-514350">
              <a:buFont typeface="+mj-lt"/>
              <a:buAutoNum type="arabicPeriod"/>
            </a:pPr>
            <a:r>
              <a:rPr lang="en-US" sz="2400" dirty="0" smtClean="0"/>
              <a:t>The first morning specimen generally contains the highest concentration of </a:t>
            </a:r>
            <a:r>
              <a:rPr lang="en-US" sz="2400" dirty="0" err="1" smtClean="0"/>
              <a:t>hCG</a:t>
            </a:r>
            <a:r>
              <a:rPr lang="en-US" sz="2400" dirty="0" smtClean="0"/>
              <a:t>, and therefore the preferred specimen, Although specimen collected at any time may be tested. </a:t>
            </a:r>
          </a:p>
          <a:p>
            <a:pPr marL="514350" indent="-514350">
              <a:buNone/>
            </a:pPr>
            <a:endParaRPr lang="en-US" sz="20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smtClean="0"/>
              <a:t>Procedure</a:t>
            </a:r>
            <a:endParaRPr lang="en-US" sz="4400" dirty="0"/>
          </a:p>
        </p:txBody>
      </p:sp>
      <p:sp>
        <p:nvSpPr>
          <p:cNvPr id="3" name="Content Placeholder 2"/>
          <p:cNvSpPr>
            <a:spLocks noGrp="1"/>
          </p:cNvSpPr>
          <p:nvPr>
            <p:ph idx="1"/>
          </p:nvPr>
        </p:nvSpPr>
        <p:spPr>
          <a:xfrm>
            <a:off x="457200" y="1828800"/>
            <a:ext cx="8229600" cy="4389120"/>
          </a:xfrm>
        </p:spPr>
        <p:txBody>
          <a:bodyPr/>
          <a:lstStyle/>
          <a:p>
            <a:pPr marL="514350" indent="-514350">
              <a:buFont typeface="+mj-lt"/>
              <a:buAutoNum type="arabicPeriod"/>
            </a:pPr>
            <a:r>
              <a:rPr lang="en-US" sz="2800" dirty="0" smtClean="0"/>
              <a:t>Bring specimen to room temperature.</a:t>
            </a:r>
          </a:p>
          <a:p>
            <a:pPr marL="514350" indent="-514350">
              <a:buFont typeface="+mj-lt"/>
              <a:buAutoNum type="arabicPeriod"/>
            </a:pPr>
            <a:r>
              <a:rPr lang="en-US" sz="2800" dirty="0" smtClean="0"/>
              <a:t>Remove the device from the protective pouch and place on a flat surface. Label the device with patient or QC identification.</a:t>
            </a:r>
          </a:p>
          <a:p>
            <a:pPr marL="514350" indent="-514350">
              <a:buFont typeface="+mj-lt"/>
              <a:buAutoNum type="arabicPeriod"/>
            </a:pPr>
            <a:r>
              <a:rPr lang="en-US" sz="2800" dirty="0" smtClean="0"/>
              <a:t>Holding the disposable dropper vertically dispense </a:t>
            </a:r>
            <a:r>
              <a:rPr lang="en-US" sz="2800" b="1" dirty="0" smtClean="0"/>
              <a:t>2 FULL DROPS  </a:t>
            </a:r>
            <a:r>
              <a:rPr lang="en-US" sz="2800" dirty="0" smtClean="0"/>
              <a:t>of urine into the round sample well. </a:t>
            </a:r>
          </a:p>
          <a:p>
            <a:pPr marL="514350" indent="-514350">
              <a:buFont typeface="+mj-lt"/>
              <a:buAutoNum type="arabicPeriod"/>
            </a:pPr>
            <a:r>
              <a:rPr lang="en-US" sz="2800" dirty="0" smtClean="0"/>
              <a:t>Read at</a:t>
            </a:r>
            <a:r>
              <a:rPr lang="en-US" sz="2800" b="1" dirty="0" smtClean="0"/>
              <a:t> 3 MINUTES  </a:t>
            </a:r>
            <a:r>
              <a:rPr lang="en-US" sz="2800" dirty="0" smtClean="0"/>
              <a:t>for urine.</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533400" y="1524000"/>
            <a:ext cx="7620000" cy="4953000"/>
          </a:xfrm>
        </p:spPr>
        <p:txBody>
          <a:bodyPr>
            <a:normAutofit/>
          </a:bodyPr>
          <a:lstStyle/>
          <a:p>
            <a:pPr>
              <a:buNone/>
            </a:pPr>
            <a:r>
              <a:rPr lang="en-US" sz="2800" b="1" dirty="0" smtClean="0"/>
              <a:t>	</a:t>
            </a:r>
            <a:r>
              <a:rPr lang="en-US" sz="2000" b="1" dirty="0" smtClean="0"/>
              <a:t>POSITIVE RESULTS:  </a:t>
            </a:r>
            <a:r>
              <a:rPr lang="en-US" sz="2000" dirty="0" smtClean="0"/>
              <a:t>The test is positive if </a:t>
            </a:r>
            <a:r>
              <a:rPr lang="en-US" sz="2000" b="1" dirty="0" smtClean="0"/>
              <a:t>2 colored </a:t>
            </a:r>
            <a:r>
              <a:rPr lang="en-US" sz="2000" dirty="0" smtClean="0"/>
              <a:t>lines appear.  One colored line will appear at the specimen zone(S) and one at the control zone(C). The appearance of any pink to red colored line in the specimen zone(S) along with a line in the control zone(C) should be considered positive. Intensity of colored lines is not an indication of the concentration of </a:t>
            </a:r>
            <a:r>
              <a:rPr lang="en-US" sz="2000" dirty="0" err="1" smtClean="0"/>
              <a:t>hCG</a:t>
            </a:r>
            <a:r>
              <a:rPr lang="en-US" sz="2000" dirty="0" smtClean="0"/>
              <a:t> in the sample. </a:t>
            </a:r>
          </a:p>
          <a:p>
            <a:pPr marL="514350" indent="-514350">
              <a:buNone/>
            </a:pPr>
            <a:r>
              <a:rPr lang="en-US" sz="2800" b="1" dirty="0" smtClean="0"/>
              <a:t>	</a:t>
            </a:r>
          </a:p>
          <a:p>
            <a:pPr marL="514350" indent="-514350">
              <a:buNone/>
            </a:pPr>
            <a:endParaRPr lang="en-US" sz="2800" b="1" dirty="0" smtClean="0"/>
          </a:p>
          <a:p>
            <a:pPr marL="514350" indent="-514350">
              <a:buNone/>
            </a:pPr>
            <a:endParaRPr lang="en-US" sz="1800" b="1" dirty="0" smtClean="0"/>
          </a:p>
          <a:p>
            <a:pPr>
              <a:buNone/>
            </a:pPr>
            <a:r>
              <a:rPr lang="en-US" sz="2800" b="1" dirty="0" smtClean="0"/>
              <a:t>	</a:t>
            </a:r>
            <a:endParaRPr lang="en-US" sz="1800" b="1" dirty="0" smtClean="0"/>
          </a:p>
          <a:p>
            <a:endParaRPr lang="en-US" dirty="0"/>
          </a:p>
        </p:txBody>
      </p:sp>
      <p:pic>
        <p:nvPicPr>
          <p:cNvPr id="6" name="Picture 5" descr="negative result.bmp"/>
          <p:cNvPicPr>
            <a:picLocks noChangeAspect="1"/>
          </p:cNvPicPr>
          <p:nvPr/>
        </p:nvPicPr>
        <p:blipFill>
          <a:blip r:embed="rId2" cstate="print"/>
          <a:srcRect r="89043" b="54474"/>
          <a:stretch>
            <a:fillRect/>
          </a:stretch>
        </p:blipFill>
        <p:spPr>
          <a:xfrm>
            <a:off x="3810000" y="4191000"/>
            <a:ext cx="599334" cy="1497010"/>
          </a:xfrm>
          <a:prstGeom prst="rect">
            <a:avLst/>
          </a:prstGeom>
        </p:spPr>
      </p:pic>
      <p:sp>
        <p:nvSpPr>
          <p:cNvPr id="5" name="Title 1"/>
          <p:cNvSpPr txBox="1">
            <a:spLocks/>
          </p:cNvSpPr>
          <p:nvPr/>
        </p:nvSpPr>
        <p:spPr>
          <a:xfrm>
            <a:off x="457200" y="609600"/>
            <a:ext cx="8229600" cy="1143000"/>
          </a:xfrm>
          <a:prstGeom prst="rect">
            <a:avLst/>
          </a:prstGeom>
        </p:spPr>
        <p:txBody>
          <a:bodyP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smtClean="0">
                <a:solidFill>
                  <a:schemeClr val="tx2"/>
                </a:solidFill>
                <a:latin typeface="+mj-lt"/>
                <a:ea typeface="+mj-ea"/>
                <a:cs typeface="+mj-cs"/>
              </a:rPr>
              <a:t>Interpretation of Results</a:t>
            </a:r>
            <a:endParaRPr kumimoji="0" lang="en-US" sz="4400" b="0" i="0" u="none" strike="noStrike" kern="1200" cap="none" spc="0" normalizeH="0" baseline="0" noProof="0" dirty="0">
              <a:ln>
                <a:noFill/>
              </a:ln>
              <a:solidFill>
                <a:schemeClr val="tx2"/>
              </a:solidFill>
              <a:effectLst/>
              <a:uLnTx/>
              <a:uFillTx/>
              <a:latin typeface="+mj-lt"/>
              <a:ea typeface="+mj-ea"/>
              <a:cs typeface="+mj-cs"/>
            </a:endParaRPr>
          </a:p>
        </p:txBody>
      </p:sp>
      <p:sp>
        <p:nvSpPr>
          <p:cNvPr id="8" name="TextBox 7"/>
          <p:cNvSpPr txBox="1"/>
          <p:nvPr/>
        </p:nvSpPr>
        <p:spPr>
          <a:xfrm>
            <a:off x="4572000" y="4648200"/>
            <a:ext cx="1066800" cy="261610"/>
          </a:xfrm>
          <a:prstGeom prst="rect">
            <a:avLst/>
          </a:prstGeom>
          <a:noFill/>
        </p:spPr>
        <p:txBody>
          <a:bodyPr wrap="square" rtlCol="0">
            <a:spAutoFit/>
          </a:bodyPr>
          <a:lstStyle/>
          <a:p>
            <a:r>
              <a:rPr lang="en-US" sz="1100" b="1" dirty="0" smtClean="0"/>
              <a:t>Control Zone</a:t>
            </a:r>
            <a:endParaRPr lang="en-US" sz="1100" b="1" dirty="0"/>
          </a:p>
        </p:txBody>
      </p:sp>
      <p:sp>
        <p:nvSpPr>
          <p:cNvPr id="9" name="TextBox 8"/>
          <p:cNvSpPr txBox="1"/>
          <p:nvPr/>
        </p:nvSpPr>
        <p:spPr>
          <a:xfrm>
            <a:off x="4572000" y="4876800"/>
            <a:ext cx="1219200" cy="261610"/>
          </a:xfrm>
          <a:prstGeom prst="rect">
            <a:avLst/>
          </a:prstGeom>
          <a:noFill/>
        </p:spPr>
        <p:txBody>
          <a:bodyPr wrap="square" rtlCol="0">
            <a:spAutoFit/>
          </a:bodyPr>
          <a:lstStyle/>
          <a:p>
            <a:r>
              <a:rPr lang="en-US" sz="1100" b="1" dirty="0" smtClean="0"/>
              <a:t>Specimen Zone</a:t>
            </a:r>
            <a:endParaRPr lang="en-US" sz="1100" b="1" dirty="0"/>
          </a:p>
        </p:txBody>
      </p:sp>
      <p:cxnSp>
        <p:nvCxnSpPr>
          <p:cNvPr id="11" name="Straight Arrow Connector 10"/>
          <p:cNvCxnSpPr/>
          <p:nvPr/>
        </p:nvCxnSpPr>
        <p:spPr>
          <a:xfrm flipH="1">
            <a:off x="4343400" y="4800600"/>
            <a:ext cx="304800" cy="2159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H="1" flipV="1">
            <a:off x="4343400" y="4953000"/>
            <a:ext cx="304800" cy="5460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704088"/>
            <a:ext cx="8229600" cy="1143000"/>
          </a:xfrm>
          <a:prstGeom prst="rect">
            <a:avLst/>
          </a:prstGeom>
        </p:spPr>
        <p:txBody>
          <a:bodyP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smtClean="0">
                <a:solidFill>
                  <a:schemeClr val="tx2"/>
                </a:solidFill>
                <a:latin typeface="+mj-lt"/>
                <a:ea typeface="+mj-ea"/>
                <a:cs typeface="+mj-cs"/>
              </a:rPr>
              <a:t>Interpretation of Results</a:t>
            </a:r>
            <a:endParaRPr kumimoji="0" lang="en-US" sz="4400" b="0" i="0" u="none" strike="noStrike" kern="1200" cap="none" spc="0" normalizeH="0" baseline="0" noProof="0" dirty="0">
              <a:ln>
                <a:noFill/>
              </a:ln>
              <a:solidFill>
                <a:schemeClr val="tx2"/>
              </a:solidFill>
              <a:effectLst/>
              <a:uLnTx/>
              <a:uFillTx/>
              <a:latin typeface="+mj-lt"/>
              <a:ea typeface="+mj-ea"/>
              <a:cs typeface="+mj-cs"/>
            </a:endParaRPr>
          </a:p>
        </p:txBody>
      </p:sp>
      <p:sp>
        <p:nvSpPr>
          <p:cNvPr id="3" name="Content Placeholder 2"/>
          <p:cNvSpPr txBox="1">
            <a:spLocks/>
          </p:cNvSpPr>
          <p:nvPr/>
        </p:nvSpPr>
        <p:spPr>
          <a:xfrm>
            <a:off x="457200" y="1905000"/>
            <a:ext cx="8229600" cy="4389120"/>
          </a:xfrm>
          <a:prstGeom prst="rect">
            <a:avLst/>
          </a:prstGeom>
          <a:solidFill>
            <a:schemeClr val="bg1"/>
          </a:solidFill>
          <a:ln>
            <a:solidFill>
              <a:schemeClr val="bg1"/>
            </a:solidFill>
          </a:ln>
        </p:spPr>
        <p:txBody>
          <a:bodyPr>
            <a:normAutofit/>
          </a:bodyPr>
          <a:lstStyle/>
          <a:p>
            <a:pPr marL="514350" lvl="0" indent="-514350">
              <a:spcBef>
                <a:spcPct val="20000"/>
              </a:spcBef>
              <a:buClr>
                <a:schemeClr val="accent3"/>
              </a:buClr>
              <a:buSzPct val="95000"/>
            </a:pPr>
            <a:r>
              <a:rPr kumimoji="0" lang="en-US" sz="2000" b="1" i="0" u="none" strike="noStrike" kern="1200" cap="none" spc="0" normalizeH="0" baseline="0" noProof="0" dirty="0" smtClean="0">
                <a:ln>
                  <a:noFill/>
                </a:ln>
                <a:solidFill>
                  <a:schemeClr val="tx1"/>
                </a:solidFill>
                <a:effectLst/>
                <a:uLnTx/>
                <a:uFillTx/>
                <a:latin typeface="+mn-lt"/>
                <a:ea typeface="+mn-ea"/>
                <a:cs typeface="+mn-cs"/>
              </a:rPr>
              <a:t>NEGATIVE RESULTS</a:t>
            </a:r>
            <a:r>
              <a:rPr kumimoji="0" lang="en-US" sz="2000" b="0" i="0" u="none" strike="noStrike" kern="1200" cap="none" spc="0" normalizeH="0" noProof="0" dirty="0" smtClean="0">
                <a:ln>
                  <a:noFill/>
                </a:ln>
                <a:solidFill>
                  <a:schemeClr val="tx1"/>
                </a:solidFill>
                <a:effectLst/>
                <a:uLnTx/>
                <a:uFillTx/>
                <a:latin typeface="+mn-lt"/>
                <a:ea typeface="+mn-ea"/>
                <a:cs typeface="+mn-cs"/>
              </a:rPr>
              <a:t>:  The test is negative if one single line appears at the Control Zone in the result area. </a:t>
            </a:r>
          </a:p>
          <a:p>
            <a:pPr marL="514350" lvl="0" indent="-514350">
              <a:spcBef>
                <a:spcPct val="20000"/>
              </a:spcBef>
              <a:buClr>
                <a:schemeClr val="accent3"/>
              </a:buClr>
              <a:buSzPct val="95000"/>
            </a:pPr>
            <a:endParaRPr lang="en-US" sz="2000" dirty="0" smtClean="0"/>
          </a:p>
          <a:p>
            <a:pPr marL="514350" lvl="0" indent="-514350">
              <a:spcBef>
                <a:spcPct val="20000"/>
              </a:spcBef>
              <a:buClr>
                <a:schemeClr val="accent3"/>
              </a:buClr>
              <a:buSzPct val="95000"/>
            </a:pPr>
            <a:endParaRPr lang="en-US" sz="2000" dirty="0" smtClean="0"/>
          </a:p>
          <a:p>
            <a:pPr marL="514350" lvl="0" indent="-514350">
              <a:spcBef>
                <a:spcPct val="20000"/>
              </a:spcBef>
              <a:buClr>
                <a:schemeClr val="accent3"/>
              </a:buClr>
              <a:buSzPct val="95000"/>
            </a:pPr>
            <a:endParaRPr lang="en-US" sz="2000" dirty="0" smtClean="0"/>
          </a:p>
          <a:p>
            <a:pPr marL="514350" lvl="0" indent="-514350">
              <a:spcBef>
                <a:spcPct val="20000"/>
              </a:spcBef>
              <a:buClr>
                <a:schemeClr val="accent3"/>
              </a:buClr>
              <a:buSzPct val="95000"/>
            </a:pPr>
            <a:r>
              <a:rPr lang="en-US" sz="2000" b="1" dirty="0" smtClean="0"/>
              <a:t>INVALID RESULTS:  </a:t>
            </a:r>
            <a:r>
              <a:rPr lang="en-US" sz="2000" dirty="0" smtClean="0"/>
              <a:t>The test is invalid if no lines appears at the control zone(C) even if a colored line appears at the specimen zone(S). Then, test should be repeated.</a:t>
            </a:r>
            <a:endParaRPr kumimoji="0" lang="en-US" sz="2000" b="0" i="0" u="none" strike="noStrike" kern="1200" cap="none" spc="0" normalizeH="0" noProof="0" dirty="0" smtClean="0">
              <a:ln>
                <a:noFill/>
              </a:ln>
              <a:solidFill>
                <a:schemeClr val="tx1"/>
              </a:solidFill>
              <a:effectLst/>
              <a:uLnTx/>
              <a:uFillTx/>
              <a:latin typeface="+mn-lt"/>
              <a:ea typeface="+mn-ea"/>
              <a:cs typeface="+mn-cs"/>
            </a:endParaRPr>
          </a:p>
          <a:p>
            <a:pPr marL="514350" marR="0" lvl="0" indent="-514350" algn="l" defTabSz="914400" rtl="0" eaLnBrk="1" fontAlgn="auto" latinLnBrk="0" hangingPunct="1">
              <a:lnSpc>
                <a:spcPct val="100000"/>
              </a:lnSpc>
              <a:spcBef>
                <a:spcPct val="20000"/>
              </a:spcBef>
              <a:spcAft>
                <a:spcPts val="0"/>
              </a:spcAft>
              <a:buClr>
                <a:schemeClr val="accent3"/>
              </a:buClr>
              <a:buSzPct val="95000"/>
              <a:buFont typeface="Wingdings 2"/>
              <a:buNone/>
              <a:tabLst/>
              <a:defRPr/>
            </a:pPr>
            <a:endParaRPr lang="en-US" sz="2000" dirty="0" smtClean="0"/>
          </a:p>
          <a:p>
            <a:pPr marL="514350" marR="0" lvl="0" indent="-514350" algn="l" defTabSz="914400" rtl="0" eaLnBrk="1" fontAlgn="auto" latinLnBrk="0" hangingPunct="1">
              <a:lnSpc>
                <a:spcPct val="100000"/>
              </a:lnSpc>
              <a:spcBef>
                <a:spcPct val="20000"/>
              </a:spcBef>
              <a:spcAft>
                <a:spcPts val="0"/>
              </a:spcAft>
              <a:buClr>
                <a:schemeClr val="accent3"/>
              </a:buClr>
              <a:buSzPct val="95000"/>
              <a:buFont typeface="Wingdings 2"/>
              <a:buNone/>
              <a:tabLst/>
              <a:defRPr/>
            </a:pPr>
            <a:endParaRPr kumimoji="0" lang="en-US" sz="2000" b="0" i="0" u="none" strike="noStrike" kern="1200" cap="none" spc="0" normalizeH="0" noProof="0" dirty="0" smtClean="0">
              <a:ln>
                <a:noFill/>
              </a:ln>
              <a:solidFill>
                <a:schemeClr val="tx1"/>
              </a:solidFill>
              <a:effectLst/>
              <a:uLnTx/>
              <a:uFillTx/>
              <a:latin typeface="+mn-lt"/>
              <a:ea typeface="+mn-ea"/>
              <a:cs typeface="+mn-cs"/>
            </a:endParaRPr>
          </a:p>
          <a:p>
            <a:pPr marL="514350" marR="0" lvl="0" indent="-514350" algn="l" defTabSz="914400" rtl="0" eaLnBrk="1" fontAlgn="auto" latinLnBrk="0" hangingPunct="1">
              <a:lnSpc>
                <a:spcPct val="100000"/>
              </a:lnSpc>
              <a:spcBef>
                <a:spcPct val="20000"/>
              </a:spcBef>
              <a:spcAft>
                <a:spcPts val="0"/>
              </a:spcAft>
              <a:buClr>
                <a:schemeClr val="accent3"/>
              </a:buClr>
              <a:buSzPct val="95000"/>
              <a:buFont typeface="Wingdings 2"/>
              <a:buNone/>
              <a:tabLst/>
              <a:defRPr/>
            </a:pPr>
            <a:endParaRPr kumimoji="0" lang="en-US" sz="2000" b="0" i="0" u="none" strike="noStrike" kern="1200" cap="none" spc="0" normalizeH="0" noProof="0" dirty="0" smtClean="0">
              <a:ln>
                <a:noFill/>
              </a:ln>
              <a:solidFill>
                <a:schemeClr val="tx1"/>
              </a:solidFill>
              <a:effectLst/>
              <a:uLnTx/>
              <a:uFillTx/>
              <a:latin typeface="+mn-lt"/>
              <a:ea typeface="+mn-ea"/>
              <a:cs typeface="+mn-cs"/>
            </a:endParaRPr>
          </a:p>
          <a:p>
            <a:pPr marL="514350" marR="0" lvl="0" indent="-514350" algn="l" defTabSz="914400" rtl="0" eaLnBrk="1" fontAlgn="auto" latinLnBrk="0" hangingPunct="1">
              <a:lnSpc>
                <a:spcPct val="100000"/>
              </a:lnSpc>
              <a:spcBef>
                <a:spcPct val="20000"/>
              </a:spcBef>
              <a:spcAft>
                <a:spcPts val="0"/>
              </a:spcAft>
              <a:buClr>
                <a:schemeClr val="accent3"/>
              </a:buClr>
              <a:buSzPct val="95000"/>
              <a:buFont typeface="Wingdings 2"/>
              <a:buNone/>
              <a:tabLst/>
              <a:defRPr/>
            </a:pPr>
            <a:endParaRPr lang="en-US" sz="2000" dirty="0" smtClean="0"/>
          </a:p>
          <a:p>
            <a:pPr marL="514350" marR="0" lvl="0" indent="-514350" algn="l" defTabSz="914400" rtl="0" eaLnBrk="1" fontAlgn="auto" latinLnBrk="0" hangingPunct="1">
              <a:lnSpc>
                <a:spcPct val="100000"/>
              </a:lnSpc>
              <a:spcBef>
                <a:spcPct val="20000"/>
              </a:spcBef>
              <a:spcAft>
                <a:spcPts val="0"/>
              </a:spcAft>
              <a:buClr>
                <a:schemeClr val="accent3"/>
              </a:buClr>
              <a:buSzPct val="95000"/>
              <a:buFont typeface="Wingdings 2"/>
              <a:buNone/>
              <a:tabLst/>
              <a:defRPr/>
            </a:pPr>
            <a:endParaRPr kumimoji="0" lang="en-US" sz="2000" b="0" i="0" u="none" strike="noStrike" kern="1200" cap="none" spc="0" normalizeH="0" noProof="0" dirty="0" smtClean="0">
              <a:ln>
                <a:noFill/>
              </a:ln>
              <a:solidFill>
                <a:schemeClr val="tx1"/>
              </a:solidFill>
              <a:effectLst/>
              <a:uLnTx/>
              <a:uFillTx/>
              <a:latin typeface="+mn-lt"/>
              <a:ea typeface="+mn-ea"/>
              <a:cs typeface="+mn-cs"/>
            </a:endParaRPr>
          </a:p>
          <a:p>
            <a:pPr marL="514350" marR="0" lvl="0" indent="-514350" algn="l" defTabSz="914400" rtl="0" eaLnBrk="1" fontAlgn="auto" latinLnBrk="0" hangingPunct="1">
              <a:lnSpc>
                <a:spcPct val="100000"/>
              </a:lnSpc>
              <a:spcBef>
                <a:spcPct val="20000"/>
              </a:spcBef>
              <a:spcAft>
                <a:spcPts val="0"/>
              </a:spcAft>
              <a:buClr>
                <a:schemeClr val="accent3"/>
              </a:buClr>
              <a:buSzPct val="95000"/>
              <a:buFont typeface="Wingdings 2"/>
              <a:buNone/>
              <a:tabLst/>
              <a:defRPr/>
            </a:pPr>
            <a:endParaRPr lang="en-US" sz="2000" baseline="0" dirty="0" smtClean="0"/>
          </a:p>
          <a:p>
            <a:pPr marL="514350" marR="0" lvl="0" indent="-514350" algn="l" defTabSz="914400" rtl="0" eaLnBrk="1" fontAlgn="auto" latinLnBrk="0" hangingPunct="1">
              <a:lnSpc>
                <a:spcPct val="100000"/>
              </a:lnSpc>
              <a:spcBef>
                <a:spcPct val="20000"/>
              </a:spcBef>
              <a:spcAft>
                <a:spcPts val="0"/>
              </a:spcAft>
              <a:buClr>
                <a:schemeClr val="accent3"/>
              </a:buClr>
              <a:buSzPct val="95000"/>
              <a:buFont typeface="Wingdings 2"/>
              <a:buNone/>
              <a:tabLst/>
              <a:defRPr/>
            </a:pPr>
            <a:endParaRPr kumimoji="0" lang="en-US" sz="2000" b="0" i="0" u="none" strike="noStrike" kern="1200" cap="none" spc="0" normalizeH="0" baseline="0" noProof="0" dirty="0" smtClean="0">
              <a:ln>
                <a:noFill/>
              </a:ln>
              <a:solidFill>
                <a:schemeClr val="tx1"/>
              </a:solidFill>
              <a:effectLst/>
              <a:uLnTx/>
              <a:uFillTx/>
              <a:latin typeface="+mn-lt"/>
              <a:ea typeface="+mn-ea"/>
              <a:cs typeface="+mn-cs"/>
            </a:endParaRPr>
          </a:p>
        </p:txBody>
      </p:sp>
      <p:pic>
        <p:nvPicPr>
          <p:cNvPr id="4" name="Picture 3" descr="invalid result.bmp"/>
          <p:cNvPicPr>
            <a:picLocks noChangeAspect="1"/>
          </p:cNvPicPr>
          <p:nvPr/>
        </p:nvPicPr>
        <p:blipFill>
          <a:blip r:embed="rId2" cstate="print"/>
          <a:srcRect r="88096" b="56095"/>
          <a:stretch>
            <a:fillRect/>
          </a:stretch>
        </p:blipFill>
        <p:spPr>
          <a:xfrm>
            <a:off x="4343400" y="4648200"/>
            <a:ext cx="609600" cy="1405125"/>
          </a:xfrm>
          <a:prstGeom prst="rect">
            <a:avLst/>
          </a:prstGeom>
        </p:spPr>
      </p:pic>
      <p:pic>
        <p:nvPicPr>
          <p:cNvPr id="5" name="Picture 4" descr="hcg3.bmp"/>
          <p:cNvPicPr>
            <a:picLocks noChangeAspect="1"/>
          </p:cNvPicPr>
          <p:nvPr/>
        </p:nvPicPr>
        <p:blipFill>
          <a:blip r:embed="rId3" cstate="print"/>
          <a:srcRect l="38985" r="38985"/>
          <a:stretch>
            <a:fillRect/>
          </a:stretch>
        </p:blipFill>
        <p:spPr>
          <a:xfrm>
            <a:off x="4389142" y="2590800"/>
            <a:ext cx="413362" cy="114300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smtClean="0"/>
              <a:t>Quality Control</a:t>
            </a:r>
            <a:endParaRPr lang="en-US" sz="4400" dirty="0"/>
          </a:p>
        </p:txBody>
      </p:sp>
      <p:sp>
        <p:nvSpPr>
          <p:cNvPr id="3" name="Content Placeholder 2"/>
          <p:cNvSpPr>
            <a:spLocks noGrp="1"/>
          </p:cNvSpPr>
          <p:nvPr>
            <p:ph idx="1"/>
          </p:nvPr>
        </p:nvSpPr>
        <p:spPr/>
        <p:txBody>
          <a:bodyPr>
            <a:normAutofit/>
          </a:bodyPr>
          <a:lstStyle/>
          <a:p>
            <a:pPr marL="182880" indent="-182880">
              <a:buNone/>
            </a:pPr>
            <a:r>
              <a:rPr lang="en-US" dirty="0" smtClean="0"/>
              <a:t>	An internal positive procedural control(Control Zone “C”) is built in the </a:t>
            </a:r>
            <a:r>
              <a:rPr lang="en-US" dirty="0" err="1" smtClean="0"/>
              <a:t>QuPID</a:t>
            </a:r>
            <a:r>
              <a:rPr lang="en-US" dirty="0" smtClean="0"/>
              <a:t> plus test device.</a:t>
            </a:r>
          </a:p>
          <a:p>
            <a:pPr marL="731520" lvl="1" indent="-274320">
              <a:buFont typeface="+mj-lt"/>
              <a:buAutoNum type="alphaLcPeriod"/>
            </a:pPr>
            <a:r>
              <a:rPr lang="en-US" sz="1600" dirty="0" smtClean="0"/>
              <a:t>This control line will always appear if the test is performed correctly and if the device is working properly.</a:t>
            </a:r>
          </a:p>
          <a:p>
            <a:pPr marL="731520" lvl="1" indent="-274320">
              <a:buFont typeface="+mj-lt"/>
              <a:buAutoNum type="alphaLcPeriod"/>
            </a:pPr>
            <a:r>
              <a:rPr lang="en-US" sz="1600" dirty="0" smtClean="0"/>
              <a:t>An absence of this control line indicates incorrect procedure or deterioration of reagents.</a:t>
            </a:r>
          </a:p>
          <a:p>
            <a:pPr marL="731520" lvl="1" indent="-274320">
              <a:buNone/>
            </a:pPr>
            <a:endParaRPr lang="en-US" sz="1600" dirty="0" smtClean="0"/>
          </a:p>
          <a:p>
            <a:pPr marL="182880" indent="-182880">
              <a:buNone/>
            </a:pPr>
            <a:r>
              <a:rPr lang="en-US" sz="1800" dirty="0" smtClean="0"/>
              <a:t>	</a:t>
            </a:r>
            <a:r>
              <a:rPr lang="en-US" sz="2400" dirty="0" smtClean="0"/>
              <a:t>Positive and negative external controls must be performed Bi-weekly and when there is new lot number . Results of the QC will be documented in the log book.</a:t>
            </a:r>
          </a:p>
          <a:p>
            <a:pPr marL="731520">
              <a:buFont typeface="+mj-lt"/>
              <a:buAutoNum type="alphaLcPeriod"/>
            </a:pPr>
            <a:r>
              <a:rPr lang="en-US" sz="1800" dirty="0" smtClean="0"/>
              <a:t>External QC must also be performed when a new box is opened.</a:t>
            </a:r>
          </a:p>
          <a:p>
            <a:pPr marL="731520">
              <a:buFont typeface="+mj-lt"/>
              <a:buAutoNum type="alphaLcPeriod"/>
            </a:pPr>
            <a:r>
              <a:rPr lang="en-US" sz="1800" dirty="0" smtClean="0"/>
              <a:t>Water should</a:t>
            </a:r>
            <a:r>
              <a:rPr lang="en-US" sz="1800" b="1" dirty="0" smtClean="0"/>
              <a:t> NOT </a:t>
            </a:r>
            <a:r>
              <a:rPr lang="en-US" sz="1800" dirty="0" smtClean="0"/>
              <a:t>be used as a negative control.</a:t>
            </a:r>
            <a:endParaRPr lang="en-US" dirty="0" smtClean="0"/>
          </a:p>
          <a:p>
            <a:pPr marL="514350" indent="-514350">
              <a:buFont typeface="+mj-lt"/>
              <a:buAutoNum type="alphaLcParenR"/>
            </a:pP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383</TotalTime>
  <Words>694</Words>
  <Application>Microsoft Office PowerPoint</Application>
  <PresentationFormat>On-screen Show (4:3)</PresentationFormat>
  <Paragraphs>68</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Flow</vt:lpstr>
      <vt:lpstr>Pregnancy Testing (hCG)</vt:lpstr>
      <vt:lpstr>Principle</vt:lpstr>
      <vt:lpstr>Policy</vt:lpstr>
      <vt:lpstr>Storage and Stability</vt:lpstr>
      <vt:lpstr>Specimen Collection</vt:lpstr>
      <vt:lpstr>Procedure</vt:lpstr>
      <vt:lpstr>Slide 7</vt:lpstr>
      <vt:lpstr>Slide 8</vt:lpstr>
      <vt:lpstr>Quality Control</vt:lpstr>
      <vt:lpstr>Documentation of Patient and QC Results</vt:lpstr>
      <vt:lpstr>Interfering Substances &amp; Limitations</vt:lpstr>
      <vt:lpstr>Expected Results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Pregnancy Test HCG</dc:title>
  <dc:creator>donovan.berry</dc:creator>
  <cp:lastModifiedBy>donovan.berry</cp:lastModifiedBy>
  <cp:revision>39</cp:revision>
  <dcterms:created xsi:type="dcterms:W3CDTF">2012-09-13T16:17:59Z</dcterms:created>
  <dcterms:modified xsi:type="dcterms:W3CDTF">2013-04-15T18:17:33Z</dcterms:modified>
</cp:coreProperties>
</file>